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63" r:id="rId5"/>
    <p:sldId id="265" r:id="rId6"/>
    <p:sldId id="257" r:id="rId7"/>
    <p:sldId id="258" r:id="rId8"/>
    <p:sldId id="267" r:id="rId9"/>
    <p:sldId id="259" r:id="rId10"/>
    <p:sldId id="260" r:id="rId11"/>
    <p:sldId id="268" r:id="rId12"/>
    <p:sldId id="261" r:id="rId13"/>
    <p:sldId id="262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3416"/>
    <a:srgbClr val="C3C1BE"/>
    <a:srgbClr val="E8C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6" y="66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716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81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0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57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56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93" b="37610"/>
          <a:stretch/>
        </p:blipFill>
        <p:spPr>
          <a:xfrm>
            <a:off x="5521504" y="2126995"/>
            <a:ext cx="3629011" cy="3033169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4160520" y="1371600"/>
            <a:ext cx="4800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4117634" y="589399"/>
            <a:ext cx="4681728" cy="16031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000" b="1" dirty="0">
                <a:solidFill>
                  <a:srgbClr val="773416"/>
                </a:solidFill>
              </a:rPr>
              <a:t>Título de la </a:t>
            </a:r>
          </a:p>
          <a:p>
            <a:r>
              <a:rPr lang="en-US" sz="4000" b="1" dirty="0" err="1" smtClean="0">
                <a:solidFill>
                  <a:srgbClr val="773416"/>
                </a:solidFill>
              </a:rPr>
              <a:t>Comunicación</a:t>
            </a:r>
            <a:endParaRPr lang="en-US" sz="4000" b="1" dirty="0">
              <a:solidFill>
                <a:srgbClr val="773416"/>
              </a:solidFill>
            </a:endParaRPr>
          </a:p>
        </p:txBody>
      </p:sp>
      <p:sp>
        <p:nvSpPr>
          <p:cNvPr id="17" name="Text 13"/>
          <p:cNvSpPr/>
          <p:nvPr/>
        </p:nvSpPr>
        <p:spPr>
          <a:xfrm>
            <a:off x="4184130" y="2211314"/>
            <a:ext cx="4800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773416"/>
                </a:solidFill>
              </a:rPr>
              <a:t>Autora/Autor 1, </a:t>
            </a:r>
            <a:r>
              <a:rPr lang="en-US" sz="1300" b="1" dirty="0" err="1">
                <a:solidFill>
                  <a:srgbClr val="773416"/>
                </a:solidFill>
              </a:rPr>
              <a:t>Autora</a:t>
            </a:r>
            <a:r>
              <a:rPr lang="en-US" sz="1300" b="1" dirty="0">
                <a:solidFill>
                  <a:srgbClr val="773416"/>
                </a:solidFill>
              </a:rPr>
              <a:t>/</a:t>
            </a:r>
            <a:r>
              <a:rPr lang="en-US" sz="1300" b="1" dirty="0" err="1">
                <a:solidFill>
                  <a:srgbClr val="773416"/>
                </a:solidFill>
              </a:rPr>
              <a:t>Autor</a:t>
            </a:r>
            <a:r>
              <a:rPr lang="en-US" sz="1300" b="1" dirty="0">
                <a:solidFill>
                  <a:srgbClr val="773416"/>
                </a:solidFill>
              </a:rPr>
              <a:t> </a:t>
            </a:r>
            <a:r>
              <a:rPr lang="en-US" sz="1300" b="1" dirty="0" smtClean="0">
                <a:solidFill>
                  <a:srgbClr val="773416"/>
                </a:solidFill>
              </a:rPr>
              <a:t>2 </a:t>
            </a:r>
            <a:endParaRPr lang="en-US" sz="1300" dirty="0">
              <a:solidFill>
                <a:srgbClr val="773416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194929" y="2578651"/>
            <a:ext cx="2905118" cy="226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88580"/>
                </a:solidFill>
              </a:rPr>
              <a:t>Universidad / Institución  ·  Grupo de investigación</a:t>
            </a:r>
            <a:endParaRPr lang="en-US" sz="1000" dirty="0"/>
          </a:p>
        </p:txBody>
      </p:sp>
      <p:grpSp>
        <p:nvGrpSpPr>
          <p:cNvPr id="6" name="Grupo 5"/>
          <p:cNvGrpSpPr>
            <a:grpSpLocks noChangeAspect="1"/>
          </p:cNvGrpSpPr>
          <p:nvPr/>
        </p:nvGrpSpPr>
        <p:grpSpPr>
          <a:xfrm>
            <a:off x="288991" y="436419"/>
            <a:ext cx="3272580" cy="3870572"/>
            <a:chOff x="288991" y="436419"/>
            <a:chExt cx="3272580" cy="3870572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991" y="1130456"/>
              <a:ext cx="3272580" cy="2443527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245EF488-235E-78DD-0822-246F87AFE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1879" y="3490856"/>
              <a:ext cx="704564" cy="704564"/>
            </a:xfrm>
            <a:prstGeom prst="rect">
              <a:avLst/>
            </a:prstGeom>
          </p:spPr>
        </p:pic>
        <p:pic>
          <p:nvPicPr>
            <p:cNvPr id="28" name="Imagen 27" descr="Apice">
              <a:extLst>
                <a:ext uri="{FF2B5EF4-FFF2-40B4-BE49-F238E27FC236}">
                  <a16:creationId xmlns:a16="http://schemas.microsoft.com/office/drawing/2014/main" id="{82951A42-9BD6-F989-FB29-99FFF4CBE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30794" y="3429918"/>
              <a:ext cx="1496870" cy="877073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098" y="436419"/>
              <a:ext cx="2615391" cy="655060"/>
            </a:xfrm>
            <a:prstGeom prst="rect">
              <a:avLst/>
            </a:prstGeom>
          </p:spPr>
        </p:pic>
      </p:grpSp>
      <p:sp>
        <p:nvSpPr>
          <p:cNvPr id="19" name="Rectángulo 18"/>
          <p:cNvSpPr/>
          <p:nvPr/>
        </p:nvSpPr>
        <p:spPr>
          <a:xfrm>
            <a:off x="3776881" y="222689"/>
            <a:ext cx="108327" cy="4032488"/>
          </a:xfrm>
          <a:prstGeom prst="rect">
            <a:avLst/>
          </a:prstGeom>
          <a:solidFill>
            <a:srgbClr val="773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Text 21"/>
          <p:cNvSpPr/>
          <p:nvPr/>
        </p:nvSpPr>
        <p:spPr>
          <a:xfrm>
            <a:off x="4173413" y="282972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3416"/>
                </a:solidFill>
              </a:rPr>
              <a:t>32 EDCE · Bilbao 2026</a:t>
            </a:r>
          </a:p>
        </p:txBody>
      </p:sp>
      <p:sp>
        <p:nvSpPr>
          <p:cNvPr id="14" name="Freeform 4"/>
          <p:cNvSpPr/>
          <p:nvPr/>
        </p:nvSpPr>
        <p:spPr>
          <a:xfrm>
            <a:off x="9338371" y="8629393"/>
            <a:ext cx="3558075" cy="723475"/>
          </a:xfrm>
          <a:custGeom>
            <a:avLst/>
            <a:gdLst/>
            <a:ahLst/>
            <a:cxnLst/>
            <a:rect l="l" t="t" r="r" b="b"/>
            <a:pathLst>
              <a:path w="3558075" h="723475">
                <a:moveTo>
                  <a:pt x="0" y="0"/>
                </a:moveTo>
                <a:lnTo>
                  <a:pt x="3558075" y="0"/>
                </a:lnTo>
                <a:lnTo>
                  <a:pt x="3558075" y="723475"/>
                </a:lnTo>
                <a:lnTo>
                  <a:pt x="0" y="7234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" name="CuadroTexto 2"/>
          <p:cNvSpPr txBox="1"/>
          <p:nvPr/>
        </p:nvSpPr>
        <p:spPr>
          <a:xfrm>
            <a:off x="288991" y="4414568"/>
            <a:ext cx="3453783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800" i="1" dirty="0" smtClean="0"/>
              <a:t>* Se </a:t>
            </a:r>
            <a:r>
              <a:rPr lang="es-ES" sz="800" i="1" dirty="0"/>
              <a:t>recomienda el uso de la plantilla de presentación del congreso como orientación general para favorecer una imagen visual común. No obstante, su utilización no es obligatoria y su estructura o apartados pueden adaptarse libremente según el contenido de cada intervención.</a:t>
            </a:r>
          </a:p>
        </p:txBody>
      </p:sp>
    </p:spTree>
    <p:extLst>
      <p:ext uri="{BB962C8B-B14F-4D97-AF65-F5344CB8AC3E}">
        <p14:creationId xmlns:p14="http://schemas.microsoft.com/office/powerpoint/2010/main" val="162955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 descr="/home/claude/logo_r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096" y="1196617"/>
            <a:ext cx="3035808" cy="226771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47472" y="3383831"/>
            <a:ext cx="8595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8B3C0F"/>
                </a:solidFill>
              </a:rPr>
              <a:t>¡Eskerrik asko!</a:t>
            </a:r>
            <a:endParaRPr lang="en-US" sz="4000" dirty="0"/>
          </a:p>
        </p:txBody>
      </p:sp>
      <p:sp>
        <p:nvSpPr>
          <p:cNvPr id="18" name="Text 13"/>
          <p:cNvSpPr/>
          <p:nvPr/>
        </p:nvSpPr>
        <p:spPr>
          <a:xfrm>
            <a:off x="347472" y="4068384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888580"/>
                </a:solidFill>
              </a:rPr>
              <a:t>Gracias · Thank you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347472" y="1444752"/>
            <a:ext cx="24688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/>
              <a:t>nombre.apellido@institución.es</a:t>
            </a:r>
            <a:endParaRPr lang="en-US" sz="10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773416"/>
                </a:solidFill>
              </a:rPr>
              <a:t>Grupo de investigación</a:t>
            </a:r>
            <a:endParaRPr lang="en-US" sz="1000" dirty="0">
              <a:solidFill>
                <a:srgbClr val="773416"/>
              </a:solidFill>
            </a:endParaRPr>
          </a:p>
          <a:p>
            <a:pPr marL="0" indent="0" algn="ctr">
              <a:buNone/>
            </a:pPr>
            <a:r>
              <a:rPr lang="en-US" sz="900" dirty="0">
                <a:solidFill>
                  <a:srgbClr val="773416"/>
                </a:solidFill>
              </a:rPr>
              <a:t>Departamento · Universidad/ </a:t>
            </a:r>
            <a:r>
              <a:rPr lang="en-US" sz="900" dirty="0" err="1">
                <a:solidFill>
                  <a:srgbClr val="773416"/>
                </a:solidFill>
              </a:rPr>
              <a:t>Institución</a:t>
            </a:r>
            <a:endParaRPr lang="en-US" sz="1000" dirty="0">
              <a:solidFill>
                <a:srgbClr val="773416"/>
              </a:solidFill>
            </a:endParaRPr>
          </a:p>
        </p:txBody>
      </p:sp>
      <p:sp>
        <p:nvSpPr>
          <p:cNvPr id="24" name="Text 17"/>
          <p:cNvSpPr/>
          <p:nvPr/>
        </p:nvSpPr>
        <p:spPr>
          <a:xfrm>
            <a:off x="6309360" y="1444752"/>
            <a:ext cx="2505456" cy="1335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00" i="1" dirty="0">
                <a:solidFill>
                  <a:srgbClr val="773416"/>
                </a:solidFill>
              </a:rPr>
              <a:t>[QR </a:t>
            </a:r>
            <a:r>
              <a:rPr lang="en-US" sz="1000" i="1">
                <a:solidFill>
                  <a:srgbClr val="773416"/>
                </a:solidFill>
              </a:rPr>
              <a:t>/ </a:t>
            </a:r>
            <a:r>
              <a:rPr lang="en-US" sz="1000" i="1" smtClean="0">
                <a:solidFill>
                  <a:srgbClr val="773416"/>
                </a:solidFill>
              </a:rPr>
              <a:t>enlace]</a:t>
            </a:r>
            <a:endParaRPr lang="en-US" sz="1000" dirty="0">
              <a:solidFill>
                <a:srgbClr val="773416"/>
              </a:solidFill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93" b="37610"/>
          <a:stretch/>
        </p:blipFill>
        <p:spPr>
          <a:xfrm>
            <a:off x="6283163" y="2751097"/>
            <a:ext cx="2861203" cy="2391426"/>
          </a:xfrm>
          <a:prstGeom prst="rect">
            <a:avLst/>
          </a:prstGeom>
          <a:noFill/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533" y="753414"/>
            <a:ext cx="5050327" cy="4432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475488" y="868680"/>
            <a:ext cx="2286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0" b="1" dirty="0" smtClean="0">
                <a:solidFill>
                  <a:srgbClr val="E8C090"/>
                </a:solidFill>
              </a:rPr>
              <a:t>01</a:t>
            </a:r>
            <a:endParaRPr lang="en-US" sz="10000" dirty="0"/>
          </a:p>
        </p:txBody>
      </p:sp>
      <p:sp>
        <p:nvSpPr>
          <p:cNvPr id="7" name="Text 3"/>
          <p:cNvSpPr/>
          <p:nvPr/>
        </p:nvSpPr>
        <p:spPr>
          <a:xfrm>
            <a:off x="475488" y="24231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 err="1" smtClean="0">
                <a:solidFill>
                  <a:srgbClr val="773416"/>
                </a:solidFill>
              </a:rPr>
              <a:t>Introducción</a:t>
            </a:r>
            <a:endParaRPr lang="en-US" sz="4000" dirty="0">
              <a:solidFill>
                <a:srgbClr val="773416"/>
              </a:solidFill>
            </a:endParaRPr>
          </a:p>
        </p:txBody>
      </p:sp>
      <p:sp>
        <p:nvSpPr>
          <p:cNvPr id="8" name="Shape 4"/>
          <p:cNvSpPr/>
          <p:nvPr/>
        </p:nvSpPr>
        <p:spPr>
          <a:xfrm>
            <a:off x="475488" y="2359152"/>
            <a:ext cx="4389120" cy="0"/>
          </a:xfrm>
          <a:prstGeom prst="line">
            <a:avLst/>
          </a:prstGeom>
          <a:noFill/>
          <a:ln w="19050">
            <a:solidFill>
              <a:srgbClr val="77341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5"/>
          <p:cNvSpPr/>
          <p:nvPr/>
        </p:nvSpPr>
        <p:spPr>
          <a:xfrm>
            <a:off x="512064" y="3273552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E8C090"/>
                </a:solidFill>
              </a:rPr>
              <a:t>Subtítulo o descripción breve de la sección</a:t>
            </a:r>
            <a:endParaRPr lang="en-US" sz="1500" dirty="0"/>
          </a:p>
        </p:txBody>
      </p:sp>
      <p:pic>
        <p:nvPicPr>
          <p:cNvPr id="11" name="Image 0" descr="/home/claude/logo_real.png">
            <a:extLst>
              <a:ext uri="{FF2B5EF4-FFF2-40B4-BE49-F238E27FC236}">
                <a16:creationId xmlns:a16="http://schemas.microsoft.com/office/drawing/2014/main" id="{39BDCB80-468F-5636-5187-F9E7D2070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392" y="7437"/>
            <a:ext cx="897000" cy="67061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93" b="37610"/>
          <a:stretch/>
        </p:blipFill>
        <p:spPr>
          <a:xfrm>
            <a:off x="3719946" y="610437"/>
            <a:ext cx="5434812" cy="454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00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292608" y="36576"/>
            <a:ext cx="740664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73416"/>
                </a:solidFill>
              </a:rPr>
              <a:t>Título de la sección</a:t>
            </a:r>
            <a:endParaRPr lang="en-US" sz="2200" dirty="0">
              <a:solidFill>
                <a:srgbClr val="773416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420624" y="960120"/>
            <a:ext cx="4992624" cy="3566160"/>
          </a:xfrm>
          <a:prstGeom prst="rect">
            <a:avLst/>
          </a:prstGeom>
          <a:noFill/>
          <a:ln/>
        </p:spPr>
        <p:txBody>
          <a:bodyPr wrap="square" lIns="127000" tIns="127000" rIns="127000" bIns="127000" rtlCol="0" anchor="t"/>
          <a:lstStyle/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400" b="1" dirty="0">
                <a:solidFill>
                  <a:srgbClr val="8B3C0F"/>
                </a:solidFill>
              </a:rPr>
              <a:t>Punto principal 1</a:t>
            </a:r>
            <a:endParaRPr lang="en-US" sz="140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300" dirty="0">
                <a:solidFill>
                  <a:srgbClr val="2E2A26"/>
                </a:solidFill>
              </a:rPr>
              <a:t>Desarrollo o explicación del punto anterior, con el nivel de detalle necesario para la audiencia.</a:t>
            </a:r>
            <a:endParaRPr lang="en-US" sz="140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500" dirty="0">
                <a:solidFill>
                  <a:srgbClr val="000000"/>
                </a:solidFill>
              </a:rPr>
              <a:t> </a:t>
            </a:r>
            <a:endParaRPr lang="en-US" sz="1400" dirty="0"/>
          </a:p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400" b="1" dirty="0">
                <a:solidFill>
                  <a:srgbClr val="8B3C0F"/>
                </a:solidFill>
              </a:rPr>
              <a:t>Punto principal 2</a:t>
            </a:r>
            <a:endParaRPr lang="en-US" sz="140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300" dirty="0">
                <a:solidFill>
                  <a:srgbClr val="2E2A26"/>
                </a:solidFill>
              </a:rPr>
              <a:t>Texto de apoyo, datos, resultados o descripción metodológica.</a:t>
            </a:r>
            <a:endParaRPr lang="en-US" sz="140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500" dirty="0">
                <a:solidFill>
                  <a:srgbClr val="000000"/>
                </a:solidFill>
              </a:rPr>
              <a:t> </a:t>
            </a:r>
            <a:endParaRPr lang="en-US" sz="1400" dirty="0"/>
          </a:p>
          <a:p>
            <a:pPr marL="342900" indent="-342900" algn="l">
              <a:spcAft>
                <a:spcPts val="400"/>
              </a:spcAft>
              <a:buSzPct val="100000"/>
              <a:buChar char="•"/>
            </a:pPr>
            <a:r>
              <a:rPr lang="en-US" sz="1400" b="1" dirty="0">
                <a:solidFill>
                  <a:srgbClr val="8B3C0F"/>
                </a:solidFill>
              </a:rPr>
              <a:t>Punto principal 3</a:t>
            </a:r>
            <a:endParaRPr lang="en-US" sz="1400" dirty="0"/>
          </a:p>
          <a:p>
            <a:pPr marL="0" indent="0" algn="l">
              <a:spcAft>
                <a:spcPts val="400"/>
              </a:spcAft>
              <a:buNone/>
            </a:pPr>
            <a:r>
              <a:rPr lang="en-US" sz="1300" dirty="0">
                <a:solidFill>
                  <a:srgbClr val="2E2A26"/>
                </a:solidFill>
              </a:rPr>
              <a:t>Ampliar aquí con la información más relevante del apartado.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5833872" y="868680"/>
            <a:ext cx="3063240" cy="3749040"/>
          </a:xfrm>
          <a:prstGeom prst="rect">
            <a:avLst/>
          </a:prstGeom>
          <a:solidFill>
            <a:srgbClr val="F0EDE8"/>
          </a:solidFill>
          <a:ln w="15240">
            <a:noFill/>
            <a:prstDash val="solid"/>
          </a:ln>
          <a:effectLst>
            <a:outerShdw blurRad="50800" dist="25400" dir="8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9" name="Text 5"/>
          <p:cNvSpPr/>
          <p:nvPr/>
        </p:nvSpPr>
        <p:spPr>
          <a:xfrm>
            <a:off x="5833872" y="1417320"/>
            <a:ext cx="30632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888580"/>
                </a:solidFill>
              </a:rPr>
              <a:t>📊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i="1" dirty="0">
                <a:solidFill>
                  <a:srgbClr val="888580"/>
                </a:solidFill>
              </a:rPr>
              <a:t>Figura / Imagen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i="1" dirty="0">
                <a:solidFill>
                  <a:srgbClr val="888580"/>
                </a:solidFill>
              </a:rPr>
              <a:t>o Gráfico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5888736" y="4279392"/>
            <a:ext cx="2944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888580"/>
                </a:solidFill>
              </a:rPr>
              <a:t>Figura 1. Leyenda descriptiva de la imagen o gráfico.</a:t>
            </a:r>
            <a:endParaRPr lang="en-US" sz="850" dirty="0"/>
          </a:p>
        </p:txBody>
      </p:sp>
      <p:pic>
        <p:nvPicPr>
          <p:cNvPr id="14" name="Image 0" descr="/home/claude/logo_real.png">
            <a:extLst>
              <a:ext uri="{FF2B5EF4-FFF2-40B4-BE49-F238E27FC236}">
                <a16:creationId xmlns:a16="http://schemas.microsoft.com/office/drawing/2014/main" id="{E4C452CE-7BE6-0DC0-8F9F-4FE99D4EE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392" y="7437"/>
            <a:ext cx="897000" cy="67061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Text 17"/>
          <p:cNvSpPr/>
          <p:nvPr/>
        </p:nvSpPr>
        <p:spPr>
          <a:xfrm>
            <a:off x="211974" y="4970595"/>
            <a:ext cx="8503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3416"/>
                </a:solidFill>
              </a:rPr>
              <a:t>32 EDCE · Bilbao 2026  |  Autora/Autor et al.</a:t>
            </a:r>
          </a:p>
        </p:txBody>
      </p:sp>
      <p:sp>
        <p:nvSpPr>
          <p:cNvPr id="17" name="Shape 4"/>
          <p:cNvSpPr/>
          <p:nvPr/>
        </p:nvSpPr>
        <p:spPr>
          <a:xfrm>
            <a:off x="0" y="4915316"/>
            <a:ext cx="9144000" cy="0"/>
          </a:xfrm>
          <a:prstGeom prst="line">
            <a:avLst/>
          </a:prstGeom>
          <a:noFill/>
          <a:ln w="15875">
            <a:solidFill>
              <a:srgbClr val="77341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93" b="37610"/>
          <a:stretch/>
        </p:blipFill>
        <p:spPr>
          <a:xfrm>
            <a:off x="3719946" y="610437"/>
            <a:ext cx="5434812" cy="4542478"/>
          </a:xfrm>
          <a:prstGeom prst="rect">
            <a:avLst/>
          </a:prstGeom>
          <a:noFill/>
        </p:spPr>
      </p:pic>
      <p:sp>
        <p:nvSpPr>
          <p:cNvPr id="6" name="Text 2"/>
          <p:cNvSpPr/>
          <p:nvPr/>
        </p:nvSpPr>
        <p:spPr>
          <a:xfrm>
            <a:off x="475488" y="868680"/>
            <a:ext cx="2286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0" b="1" dirty="0">
                <a:solidFill>
                  <a:srgbClr val="E8C090"/>
                </a:solidFill>
              </a:rPr>
              <a:t>02</a:t>
            </a:r>
            <a:endParaRPr lang="en-US" sz="10000" dirty="0"/>
          </a:p>
        </p:txBody>
      </p:sp>
      <p:sp>
        <p:nvSpPr>
          <p:cNvPr id="7" name="Text 3"/>
          <p:cNvSpPr/>
          <p:nvPr/>
        </p:nvSpPr>
        <p:spPr>
          <a:xfrm>
            <a:off x="475488" y="24231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773416"/>
                </a:solidFill>
              </a:rPr>
              <a:t>Metodología</a:t>
            </a:r>
            <a:endParaRPr lang="en-US" sz="4000" dirty="0">
              <a:solidFill>
                <a:srgbClr val="773416"/>
              </a:solidFill>
            </a:endParaRPr>
          </a:p>
        </p:txBody>
      </p:sp>
      <p:sp>
        <p:nvSpPr>
          <p:cNvPr id="8" name="Shape 4"/>
          <p:cNvSpPr/>
          <p:nvPr/>
        </p:nvSpPr>
        <p:spPr>
          <a:xfrm>
            <a:off x="475488" y="2359152"/>
            <a:ext cx="4389120" cy="0"/>
          </a:xfrm>
          <a:prstGeom prst="line">
            <a:avLst/>
          </a:prstGeom>
          <a:noFill/>
          <a:ln w="19050">
            <a:solidFill>
              <a:srgbClr val="77341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5"/>
          <p:cNvSpPr/>
          <p:nvPr/>
        </p:nvSpPr>
        <p:spPr>
          <a:xfrm>
            <a:off x="512064" y="3273552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E8C090"/>
                </a:solidFill>
              </a:rPr>
              <a:t>Subtítulo o descripción breve de la sección</a:t>
            </a:r>
            <a:endParaRPr lang="en-US" sz="1500" dirty="0"/>
          </a:p>
        </p:txBody>
      </p:sp>
      <p:pic>
        <p:nvPicPr>
          <p:cNvPr id="11" name="Image 0" descr="/home/claude/logo_real.png">
            <a:extLst>
              <a:ext uri="{FF2B5EF4-FFF2-40B4-BE49-F238E27FC236}">
                <a16:creationId xmlns:a16="http://schemas.microsoft.com/office/drawing/2014/main" id="{39BDCB80-468F-5636-5187-F9E7D2070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392" y="7437"/>
            <a:ext cx="897000" cy="670614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93" b="37610"/>
          <a:stretch/>
        </p:blipFill>
        <p:spPr>
          <a:xfrm>
            <a:off x="3719946" y="610437"/>
            <a:ext cx="5434812" cy="4542478"/>
          </a:xfrm>
          <a:prstGeom prst="rect">
            <a:avLst/>
          </a:prstGeom>
          <a:noFill/>
        </p:spPr>
      </p:pic>
      <p:sp>
        <p:nvSpPr>
          <p:cNvPr id="6" name="Text 2"/>
          <p:cNvSpPr/>
          <p:nvPr/>
        </p:nvSpPr>
        <p:spPr>
          <a:xfrm>
            <a:off x="475488" y="868680"/>
            <a:ext cx="2286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0" b="1" dirty="0" smtClean="0">
                <a:solidFill>
                  <a:srgbClr val="E8C090"/>
                </a:solidFill>
              </a:rPr>
              <a:t>03</a:t>
            </a:r>
            <a:endParaRPr lang="en-US" sz="10000" dirty="0"/>
          </a:p>
        </p:txBody>
      </p:sp>
      <p:sp>
        <p:nvSpPr>
          <p:cNvPr id="7" name="Text 3"/>
          <p:cNvSpPr/>
          <p:nvPr/>
        </p:nvSpPr>
        <p:spPr>
          <a:xfrm>
            <a:off x="475488" y="24231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 err="1" smtClean="0">
                <a:solidFill>
                  <a:srgbClr val="773416"/>
                </a:solidFill>
              </a:rPr>
              <a:t>Resultados</a:t>
            </a:r>
            <a:endParaRPr lang="en-US" sz="4000" dirty="0">
              <a:solidFill>
                <a:srgbClr val="773416"/>
              </a:solidFill>
            </a:endParaRPr>
          </a:p>
        </p:txBody>
      </p:sp>
      <p:sp>
        <p:nvSpPr>
          <p:cNvPr id="8" name="Shape 4"/>
          <p:cNvSpPr/>
          <p:nvPr/>
        </p:nvSpPr>
        <p:spPr>
          <a:xfrm>
            <a:off x="475488" y="2359152"/>
            <a:ext cx="4389120" cy="0"/>
          </a:xfrm>
          <a:prstGeom prst="line">
            <a:avLst/>
          </a:prstGeom>
          <a:noFill/>
          <a:ln w="19050">
            <a:solidFill>
              <a:srgbClr val="77341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5"/>
          <p:cNvSpPr/>
          <p:nvPr/>
        </p:nvSpPr>
        <p:spPr>
          <a:xfrm>
            <a:off x="512064" y="3273552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E8C090"/>
                </a:solidFill>
              </a:rPr>
              <a:t>Subtítulo o descripción breve de la sección</a:t>
            </a:r>
            <a:endParaRPr lang="en-US" sz="1500" dirty="0"/>
          </a:p>
        </p:txBody>
      </p:sp>
      <p:pic>
        <p:nvPicPr>
          <p:cNvPr id="11" name="Image 0" descr="/home/claude/logo_real.png">
            <a:extLst>
              <a:ext uri="{FF2B5EF4-FFF2-40B4-BE49-F238E27FC236}">
                <a16:creationId xmlns:a16="http://schemas.microsoft.com/office/drawing/2014/main" id="{39BDCB80-468F-5636-5187-F9E7D2070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392" y="7437"/>
            <a:ext cx="897000" cy="67061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0018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292608" y="36576"/>
            <a:ext cx="740664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73416"/>
                </a:solidFill>
              </a:rPr>
              <a:t>Resultados principales</a:t>
            </a:r>
          </a:p>
        </p:txBody>
      </p:sp>
      <p:sp>
        <p:nvSpPr>
          <p:cNvPr id="8" name="Text 3"/>
          <p:cNvSpPr/>
          <p:nvPr/>
        </p:nvSpPr>
        <p:spPr>
          <a:xfrm>
            <a:off x="347472" y="1024128"/>
            <a:ext cx="267004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A9D8F"/>
                </a:solidFill>
              </a:rPr>
              <a:t>74%</a:t>
            </a:r>
            <a:endParaRPr lang="en-US" sz="3600" dirty="0"/>
          </a:p>
        </p:txBody>
      </p:sp>
      <p:sp>
        <p:nvSpPr>
          <p:cNvPr id="9" name="Text 4"/>
          <p:cNvSpPr/>
          <p:nvPr/>
        </p:nvSpPr>
        <p:spPr>
          <a:xfrm>
            <a:off x="347472" y="1609344"/>
            <a:ext cx="2670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88580"/>
                </a:solidFill>
              </a:rPr>
              <a:t>del alumnado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384048" y="1865376"/>
            <a:ext cx="25968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2E2A26"/>
                </a:solidFill>
              </a:rPr>
              <a:t>Descripción del resultado o hallazgo principal</a:t>
            </a:r>
            <a:endParaRPr lang="en-US" sz="1000" dirty="0"/>
          </a:p>
        </p:txBody>
      </p:sp>
      <p:sp>
        <p:nvSpPr>
          <p:cNvPr id="13" name="Text 7"/>
          <p:cNvSpPr/>
          <p:nvPr/>
        </p:nvSpPr>
        <p:spPr>
          <a:xfrm>
            <a:off x="3419856" y="1024128"/>
            <a:ext cx="267004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D93040"/>
                </a:solidFill>
              </a:rPr>
              <a:t>n=128</a:t>
            </a:r>
            <a:endParaRPr lang="en-US" sz="3600" dirty="0"/>
          </a:p>
        </p:txBody>
      </p:sp>
      <p:sp>
        <p:nvSpPr>
          <p:cNvPr id="14" name="Text 8"/>
          <p:cNvSpPr/>
          <p:nvPr/>
        </p:nvSpPr>
        <p:spPr>
          <a:xfrm>
            <a:off x="3419856" y="1609344"/>
            <a:ext cx="2670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88580"/>
                </a:solidFill>
              </a:rPr>
              <a:t>participantes</a:t>
            </a:r>
            <a:endParaRPr lang="en-US" sz="1100" dirty="0"/>
          </a:p>
        </p:txBody>
      </p:sp>
      <p:sp>
        <p:nvSpPr>
          <p:cNvPr id="15" name="Text 9"/>
          <p:cNvSpPr/>
          <p:nvPr/>
        </p:nvSpPr>
        <p:spPr>
          <a:xfrm>
            <a:off x="3456432" y="1865376"/>
            <a:ext cx="25968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2E2A26"/>
                </a:solidFill>
              </a:rPr>
              <a:t>Segunda métrica o resultado destacado del estudio</a:t>
            </a:r>
            <a:endParaRPr lang="en-US" sz="1000" dirty="0"/>
          </a:p>
        </p:txBody>
      </p:sp>
      <p:sp>
        <p:nvSpPr>
          <p:cNvPr id="18" name="Text 11"/>
          <p:cNvSpPr/>
          <p:nvPr/>
        </p:nvSpPr>
        <p:spPr>
          <a:xfrm>
            <a:off x="6171115" y="1038541"/>
            <a:ext cx="267004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A84E18"/>
                </a:solidFill>
              </a:rPr>
              <a:t>p&lt;.05</a:t>
            </a:r>
            <a:endParaRPr lang="en-US" sz="3600" dirty="0"/>
          </a:p>
        </p:txBody>
      </p:sp>
      <p:sp>
        <p:nvSpPr>
          <p:cNvPr id="19" name="Text 12"/>
          <p:cNvSpPr/>
          <p:nvPr/>
        </p:nvSpPr>
        <p:spPr>
          <a:xfrm>
            <a:off x="6109122" y="1609344"/>
            <a:ext cx="2670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88580"/>
                </a:solidFill>
              </a:rPr>
              <a:t>significativo</a:t>
            </a:r>
            <a:endParaRPr lang="en-US" sz="1100" dirty="0"/>
          </a:p>
        </p:txBody>
      </p:sp>
      <p:sp>
        <p:nvSpPr>
          <p:cNvPr id="20" name="Text 13"/>
          <p:cNvSpPr/>
          <p:nvPr/>
        </p:nvSpPr>
        <p:spPr>
          <a:xfrm>
            <a:off x="6181344" y="1805553"/>
            <a:ext cx="25968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2E2A26"/>
                </a:solidFill>
              </a:rPr>
              <a:t>Diferencia estadística o tercer resultado clave</a:t>
            </a:r>
            <a:endParaRPr lang="en-US" sz="1000" dirty="0"/>
          </a:p>
        </p:txBody>
      </p:sp>
      <p:sp>
        <p:nvSpPr>
          <p:cNvPr id="23" name="Text 15"/>
          <p:cNvSpPr/>
          <p:nvPr/>
        </p:nvSpPr>
        <p:spPr>
          <a:xfrm>
            <a:off x="475488" y="2651760"/>
            <a:ext cx="8302752" cy="18288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 algn="l">
              <a:spcAft>
                <a:spcPts val="300"/>
              </a:spcAft>
              <a:buNone/>
            </a:pPr>
            <a:r>
              <a:rPr lang="en-US" sz="1400" b="1">
                <a:solidFill>
                  <a:srgbClr val="8B3C0F"/>
                </a:solidFill>
              </a:rPr>
              <a:t>Hallazgo clave</a:t>
            </a:r>
            <a:endParaRPr lang="en-US" sz="1400" dirty="0"/>
          </a:p>
          <a:p>
            <a:pPr marL="0" indent="0" algn="l">
              <a:spcAft>
                <a:spcPts val="300"/>
              </a:spcAft>
              <a:buNone/>
            </a:pPr>
            <a:r>
              <a:rPr lang="en-US" sz="1300" dirty="0">
                <a:solidFill>
                  <a:srgbClr val="2E2A26"/>
                </a:solidFill>
              </a:rPr>
              <a:t>Aquí se desarrolla con más detalle el resultado clave: datos cualitativos, citas del alumnado, análisis de patrones o interpretación de gráficos.</a:t>
            </a:r>
            <a:endParaRPr lang="en-US" sz="1400" dirty="0"/>
          </a:p>
          <a:p>
            <a:pPr marL="0" indent="0" algn="l">
              <a:spcAft>
                <a:spcPts val="300"/>
              </a:spcAft>
              <a:buNone/>
            </a:pPr>
            <a:r>
              <a:rPr lang="en-US" sz="500" dirty="0">
                <a:solidFill>
                  <a:srgbClr val="000000"/>
                </a:solidFill>
              </a:rPr>
              <a:t> </a:t>
            </a:r>
            <a:endParaRPr lang="en-US" sz="1400" dirty="0"/>
          </a:p>
          <a:p>
            <a:pPr marL="0" indent="0" algn="l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8B3C0F"/>
                </a:solidFill>
              </a:rPr>
              <a:t>Segunda observación relevante</a:t>
            </a:r>
            <a:endParaRPr lang="en-US" sz="1400" dirty="0"/>
          </a:p>
          <a:p>
            <a:pPr marL="0" indent="0" algn="l">
              <a:spcAft>
                <a:spcPts val="300"/>
              </a:spcAft>
              <a:buNone/>
            </a:pPr>
            <a:r>
              <a:rPr lang="en-US" sz="1300" dirty="0">
                <a:solidFill>
                  <a:srgbClr val="2E2A26"/>
                </a:solidFill>
              </a:rPr>
              <a:t>Texto de apoyo para complementar el hallazgo anterior o introducir el siguiente resultado.</a:t>
            </a:r>
            <a:endParaRPr lang="en-US" sz="1400" dirty="0"/>
          </a:p>
        </p:txBody>
      </p:sp>
      <p:sp>
        <p:nvSpPr>
          <p:cNvPr id="25" name="Shape 16"/>
          <p:cNvSpPr/>
          <p:nvPr/>
        </p:nvSpPr>
        <p:spPr>
          <a:xfrm>
            <a:off x="0" y="5001768"/>
            <a:ext cx="9144000" cy="141732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</p:spPr>
        <p:txBody>
          <a:bodyPr/>
          <a:lstStyle/>
          <a:p>
            <a:endParaRPr lang="es-ES"/>
          </a:p>
        </p:txBody>
      </p:sp>
      <p:pic>
        <p:nvPicPr>
          <p:cNvPr id="27" name="Image 0" descr="/home/claude/logo_real.png">
            <a:extLst>
              <a:ext uri="{FF2B5EF4-FFF2-40B4-BE49-F238E27FC236}">
                <a16:creationId xmlns:a16="http://schemas.microsoft.com/office/drawing/2014/main" id="{41BC9551-47D1-86A6-5E38-92315AC22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392" y="7437"/>
            <a:ext cx="897000" cy="67061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8" name="Text 17"/>
          <p:cNvSpPr/>
          <p:nvPr/>
        </p:nvSpPr>
        <p:spPr>
          <a:xfrm>
            <a:off x="211974" y="4970595"/>
            <a:ext cx="8503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3416"/>
                </a:solidFill>
              </a:rPr>
              <a:t>32 EDCE · Bilbao 2026  |  Autora/Autor et al.</a:t>
            </a:r>
          </a:p>
        </p:txBody>
      </p:sp>
      <p:sp>
        <p:nvSpPr>
          <p:cNvPr id="29" name="Shape 4"/>
          <p:cNvSpPr/>
          <p:nvPr/>
        </p:nvSpPr>
        <p:spPr>
          <a:xfrm>
            <a:off x="0" y="4915316"/>
            <a:ext cx="9144000" cy="0"/>
          </a:xfrm>
          <a:prstGeom prst="line">
            <a:avLst/>
          </a:prstGeom>
          <a:noFill/>
          <a:ln w="15875">
            <a:solidFill>
              <a:srgbClr val="77341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292608" y="36576"/>
            <a:ext cx="740664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 err="1">
                <a:solidFill>
                  <a:srgbClr val="773416"/>
                </a:solidFill>
              </a:rPr>
              <a:t>Tabla</a:t>
            </a:r>
            <a:r>
              <a:rPr lang="en-US" sz="2200" b="1" dirty="0">
                <a:solidFill>
                  <a:srgbClr val="773416"/>
                </a:solidFill>
              </a:rPr>
              <a:t> </a:t>
            </a:r>
            <a:r>
              <a:rPr lang="en-US" sz="2200" b="1" dirty="0" err="1" smtClean="0">
                <a:solidFill>
                  <a:srgbClr val="773416"/>
                </a:solidFill>
              </a:rPr>
              <a:t>Resumen</a:t>
            </a:r>
            <a:r>
              <a:rPr lang="en-US" sz="2200" b="1" dirty="0" smtClean="0">
                <a:solidFill>
                  <a:srgbClr val="773416"/>
                </a:solidFill>
              </a:rPr>
              <a:t> </a:t>
            </a:r>
            <a:r>
              <a:rPr lang="en-US" sz="2200" b="1" dirty="0">
                <a:solidFill>
                  <a:srgbClr val="773416"/>
                </a:solidFill>
              </a:rPr>
              <a:t>/ Comparativa</a:t>
            </a:r>
            <a:endParaRPr lang="en-US" sz="2200" dirty="0">
              <a:solidFill>
                <a:srgbClr val="773416"/>
              </a:solidFill>
            </a:endParaRPr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56032" y="859536"/>
          <a:ext cx="8631936" cy="2651760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4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03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Variable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3C0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Grupo A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3C0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Grupo B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3C0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Significación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3C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Variable 1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42.3 ± 5.1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38.7 ± 4.9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p = .03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Variable 2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Categoría A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Categoría B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—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Variable 3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Alta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Media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p &lt; .05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Variable 4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87%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64%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p = .001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8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 2"/>
          <p:cNvSpPr/>
          <p:nvPr/>
        </p:nvSpPr>
        <p:spPr>
          <a:xfrm>
            <a:off x="411895" y="3692781"/>
            <a:ext cx="8631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888580"/>
                </a:solidFill>
              </a:rPr>
              <a:t>Tabla 1. Descripción de la tabla y fuente si corresponde.</a:t>
            </a:r>
            <a:endParaRPr lang="en-US" sz="900" dirty="0"/>
          </a:p>
        </p:txBody>
      </p:sp>
      <p:pic>
        <p:nvPicPr>
          <p:cNvPr id="11" name="Image 0" descr="/home/claude/logo_real.png">
            <a:extLst>
              <a:ext uri="{FF2B5EF4-FFF2-40B4-BE49-F238E27FC236}">
                <a16:creationId xmlns:a16="http://schemas.microsoft.com/office/drawing/2014/main" id="{8451724E-ECAB-D9F5-5605-63572277D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392" y="7437"/>
            <a:ext cx="897000" cy="67061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Text 17"/>
          <p:cNvSpPr/>
          <p:nvPr/>
        </p:nvSpPr>
        <p:spPr>
          <a:xfrm>
            <a:off x="211974" y="4970595"/>
            <a:ext cx="8503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3416"/>
                </a:solidFill>
              </a:rPr>
              <a:t>32 EDCE · Bilbao 2026  |  Autora/Autor et al.</a:t>
            </a:r>
          </a:p>
        </p:txBody>
      </p:sp>
      <p:sp>
        <p:nvSpPr>
          <p:cNvPr id="15" name="Shape 4"/>
          <p:cNvSpPr/>
          <p:nvPr/>
        </p:nvSpPr>
        <p:spPr>
          <a:xfrm>
            <a:off x="0" y="4915316"/>
            <a:ext cx="9144000" cy="0"/>
          </a:xfrm>
          <a:prstGeom prst="line">
            <a:avLst/>
          </a:prstGeom>
          <a:noFill/>
          <a:ln w="15875">
            <a:solidFill>
              <a:srgbClr val="77341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93" b="37610"/>
          <a:stretch/>
        </p:blipFill>
        <p:spPr>
          <a:xfrm>
            <a:off x="3719946" y="610437"/>
            <a:ext cx="5434812" cy="4542478"/>
          </a:xfrm>
          <a:prstGeom prst="rect">
            <a:avLst/>
          </a:prstGeom>
          <a:noFill/>
        </p:spPr>
      </p:pic>
      <p:sp>
        <p:nvSpPr>
          <p:cNvPr id="6" name="Text 2"/>
          <p:cNvSpPr/>
          <p:nvPr/>
        </p:nvSpPr>
        <p:spPr>
          <a:xfrm>
            <a:off x="475488" y="868680"/>
            <a:ext cx="22860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0" b="1" dirty="0" smtClean="0">
                <a:solidFill>
                  <a:srgbClr val="E8C090"/>
                </a:solidFill>
              </a:rPr>
              <a:t>04</a:t>
            </a:r>
            <a:endParaRPr lang="en-US" sz="10000" dirty="0"/>
          </a:p>
        </p:txBody>
      </p:sp>
      <p:sp>
        <p:nvSpPr>
          <p:cNvPr id="7" name="Text 3"/>
          <p:cNvSpPr/>
          <p:nvPr/>
        </p:nvSpPr>
        <p:spPr>
          <a:xfrm>
            <a:off x="475488" y="24231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 err="1" smtClean="0">
                <a:solidFill>
                  <a:srgbClr val="773416"/>
                </a:solidFill>
              </a:rPr>
              <a:t>Conclusiones</a:t>
            </a:r>
            <a:endParaRPr lang="en-US" sz="4000" dirty="0">
              <a:solidFill>
                <a:srgbClr val="773416"/>
              </a:solidFill>
            </a:endParaRPr>
          </a:p>
        </p:txBody>
      </p:sp>
      <p:sp>
        <p:nvSpPr>
          <p:cNvPr id="8" name="Shape 4"/>
          <p:cNvSpPr/>
          <p:nvPr/>
        </p:nvSpPr>
        <p:spPr>
          <a:xfrm>
            <a:off x="475488" y="2359152"/>
            <a:ext cx="4389120" cy="0"/>
          </a:xfrm>
          <a:prstGeom prst="line">
            <a:avLst/>
          </a:prstGeom>
          <a:noFill/>
          <a:ln w="19050">
            <a:solidFill>
              <a:srgbClr val="77341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5"/>
          <p:cNvSpPr/>
          <p:nvPr/>
        </p:nvSpPr>
        <p:spPr>
          <a:xfrm>
            <a:off x="512064" y="3273552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E8C090"/>
                </a:solidFill>
              </a:rPr>
              <a:t>Subtítulo o descripción breve de la sección</a:t>
            </a:r>
            <a:endParaRPr lang="en-US" sz="1500" dirty="0"/>
          </a:p>
        </p:txBody>
      </p:sp>
      <p:pic>
        <p:nvPicPr>
          <p:cNvPr id="11" name="Image 0" descr="/home/claude/logo_real.png">
            <a:extLst>
              <a:ext uri="{FF2B5EF4-FFF2-40B4-BE49-F238E27FC236}">
                <a16:creationId xmlns:a16="http://schemas.microsoft.com/office/drawing/2014/main" id="{39BDCB80-468F-5636-5187-F9E7D2070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392" y="7437"/>
            <a:ext cx="897000" cy="67061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28615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/>
          <p:nvPr/>
        </p:nvSpPr>
        <p:spPr>
          <a:xfrm>
            <a:off x="365760" y="137160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773416"/>
                </a:solidFill>
              </a:rPr>
              <a:t>Conclusiones</a:t>
            </a:r>
            <a:endParaRPr lang="en-US" sz="2800" dirty="0">
              <a:solidFill>
                <a:srgbClr val="773416"/>
              </a:solidFill>
            </a:endParaRPr>
          </a:p>
        </p:txBody>
      </p:sp>
      <p:sp>
        <p:nvSpPr>
          <p:cNvPr id="7" name="Shape 3"/>
          <p:cNvSpPr/>
          <p:nvPr/>
        </p:nvSpPr>
        <p:spPr>
          <a:xfrm>
            <a:off x="274320" y="914400"/>
            <a:ext cx="4206240" cy="1572768"/>
          </a:xfrm>
          <a:prstGeom prst="rect">
            <a:avLst/>
          </a:prstGeom>
          <a:solidFill>
            <a:srgbClr val="FFFFFF">
              <a:alpha val="88000"/>
            </a:srgbClr>
          </a:solidFill>
          <a:ln w="22860">
            <a:solidFill>
              <a:srgbClr val="E8C090"/>
            </a:solidFill>
            <a:prstDash val="solid"/>
          </a:ln>
          <a:effectLst>
            <a:outerShdw blurRad="88900" dist="38100" dir="8400000" algn="bl" rotWithShape="0">
              <a:srgbClr val="6B3000">
                <a:alpha val="1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8" name="Shape 4"/>
          <p:cNvSpPr/>
          <p:nvPr/>
        </p:nvSpPr>
        <p:spPr>
          <a:xfrm>
            <a:off x="274320" y="914400"/>
            <a:ext cx="109728" cy="1572768"/>
          </a:xfrm>
          <a:prstGeom prst="rect">
            <a:avLst/>
          </a:prstGeom>
          <a:solidFill>
            <a:srgbClr val="E8C090"/>
          </a:solidFill>
          <a:ln w="12700">
            <a:solidFill>
              <a:srgbClr val="E8C090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5"/>
          <p:cNvSpPr/>
          <p:nvPr/>
        </p:nvSpPr>
        <p:spPr>
          <a:xfrm>
            <a:off x="457200" y="100584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73416"/>
                </a:solidFill>
              </a:rPr>
              <a:t>01</a:t>
            </a:r>
            <a:endParaRPr lang="en-US" sz="2400" dirty="0">
              <a:solidFill>
                <a:srgbClr val="773416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457200" y="1481328"/>
            <a:ext cx="389534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773416"/>
                </a:solidFill>
              </a:rPr>
              <a:t>Primera conclusión principal derivada del estudio, con referencia directa a los objetivos planteados.</a:t>
            </a:r>
          </a:p>
        </p:txBody>
      </p:sp>
      <p:sp>
        <p:nvSpPr>
          <p:cNvPr id="11" name="Shape 7"/>
          <p:cNvSpPr/>
          <p:nvPr/>
        </p:nvSpPr>
        <p:spPr>
          <a:xfrm>
            <a:off x="4736592" y="914400"/>
            <a:ext cx="4206240" cy="1572768"/>
          </a:xfrm>
          <a:prstGeom prst="rect">
            <a:avLst/>
          </a:prstGeom>
          <a:solidFill>
            <a:srgbClr val="FFFFFF">
              <a:alpha val="88000"/>
            </a:srgbClr>
          </a:solidFill>
          <a:ln w="22860">
            <a:solidFill>
              <a:srgbClr val="E8C090"/>
            </a:solidFill>
            <a:prstDash val="solid"/>
          </a:ln>
          <a:effectLst>
            <a:outerShdw blurRad="88900" dist="38100" dir="8400000" algn="bl" rotWithShape="0">
              <a:srgbClr val="6B3000">
                <a:alpha val="1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2" name="Shape 8"/>
          <p:cNvSpPr/>
          <p:nvPr/>
        </p:nvSpPr>
        <p:spPr>
          <a:xfrm>
            <a:off x="4736592" y="914400"/>
            <a:ext cx="109728" cy="1572768"/>
          </a:xfrm>
          <a:prstGeom prst="rect">
            <a:avLst/>
          </a:prstGeom>
          <a:solidFill>
            <a:srgbClr val="E8C090"/>
          </a:solidFill>
          <a:ln w="12700">
            <a:solidFill>
              <a:srgbClr val="D4A010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9"/>
          <p:cNvSpPr/>
          <p:nvPr/>
        </p:nvSpPr>
        <p:spPr>
          <a:xfrm>
            <a:off x="4919472" y="1005840"/>
            <a:ext cx="594360" cy="4572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73416"/>
                </a:solidFill>
              </a:rPr>
              <a:t>02</a:t>
            </a:r>
            <a:endParaRPr lang="en-US" sz="2400" dirty="0">
              <a:solidFill>
                <a:srgbClr val="773416"/>
              </a:solidFill>
            </a:endParaRPr>
          </a:p>
        </p:txBody>
      </p:sp>
      <p:sp>
        <p:nvSpPr>
          <p:cNvPr id="14" name="Text 10"/>
          <p:cNvSpPr/>
          <p:nvPr/>
        </p:nvSpPr>
        <p:spPr>
          <a:xfrm>
            <a:off x="4919472" y="1481328"/>
            <a:ext cx="389534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773416"/>
                </a:solidFill>
              </a:rPr>
              <a:t>Segunda conclusión: implicaciones para la práctica docente o para la investigación en didáctica de las ciencias.</a:t>
            </a:r>
          </a:p>
        </p:txBody>
      </p:sp>
      <p:sp>
        <p:nvSpPr>
          <p:cNvPr id="15" name="Shape 11"/>
          <p:cNvSpPr/>
          <p:nvPr/>
        </p:nvSpPr>
        <p:spPr>
          <a:xfrm>
            <a:off x="274320" y="2816352"/>
            <a:ext cx="4206240" cy="1572768"/>
          </a:xfrm>
          <a:prstGeom prst="rect">
            <a:avLst/>
          </a:prstGeom>
          <a:solidFill>
            <a:srgbClr val="FFFFFF">
              <a:alpha val="88000"/>
            </a:srgbClr>
          </a:solidFill>
          <a:ln w="22860">
            <a:solidFill>
              <a:srgbClr val="E8C090"/>
            </a:solidFill>
            <a:prstDash val="solid"/>
          </a:ln>
          <a:effectLst>
            <a:outerShdw blurRad="88900" dist="38100" dir="8400000" algn="bl" rotWithShape="0">
              <a:srgbClr val="6B3000">
                <a:alpha val="1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6" name="Shape 12"/>
          <p:cNvSpPr/>
          <p:nvPr/>
        </p:nvSpPr>
        <p:spPr>
          <a:xfrm>
            <a:off x="274320" y="2816352"/>
            <a:ext cx="109728" cy="1572768"/>
          </a:xfrm>
          <a:prstGeom prst="rect">
            <a:avLst/>
          </a:prstGeom>
          <a:solidFill>
            <a:srgbClr val="E8C090"/>
          </a:solidFill>
          <a:ln w="12700">
            <a:solidFill>
              <a:srgbClr val="E8C090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7" name="Text 13"/>
          <p:cNvSpPr/>
          <p:nvPr/>
        </p:nvSpPr>
        <p:spPr>
          <a:xfrm>
            <a:off x="457200" y="2907792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73416"/>
                </a:solidFill>
              </a:rPr>
              <a:t>03</a:t>
            </a:r>
            <a:endParaRPr lang="en-US" sz="2400" dirty="0">
              <a:solidFill>
                <a:srgbClr val="773416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57200" y="3383280"/>
            <a:ext cx="389534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773416"/>
                </a:solidFill>
              </a:rPr>
              <a:t>Tercera conclusión: limitaciones del estudio o líneas de investigación futuras.</a:t>
            </a:r>
          </a:p>
        </p:txBody>
      </p:sp>
      <p:sp>
        <p:nvSpPr>
          <p:cNvPr id="19" name="Shape 15"/>
          <p:cNvSpPr/>
          <p:nvPr/>
        </p:nvSpPr>
        <p:spPr>
          <a:xfrm>
            <a:off x="4736592" y="2816352"/>
            <a:ext cx="4206240" cy="1572768"/>
          </a:xfrm>
          <a:prstGeom prst="rect">
            <a:avLst/>
          </a:prstGeom>
          <a:solidFill>
            <a:srgbClr val="FFFFFF">
              <a:alpha val="88000"/>
            </a:srgbClr>
          </a:solidFill>
          <a:ln w="22860">
            <a:solidFill>
              <a:srgbClr val="E8C090"/>
            </a:solidFill>
            <a:prstDash val="solid"/>
          </a:ln>
          <a:effectLst>
            <a:outerShdw blurRad="88900" dist="38100" dir="8400000" algn="bl" rotWithShape="0">
              <a:srgbClr val="6B3000">
                <a:alpha val="1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0" name="Shape 16"/>
          <p:cNvSpPr/>
          <p:nvPr/>
        </p:nvSpPr>
        <p:spPr>
          <a:xfrm>
            <a:off x="4736592" y="2816352"/>
            <a:ext cx="109728" cy="1572768"/>
          </a:xfrm>
          <a:prstGeom prst="rect">
            <a:avLst/>
          </a:prstGeom>
          <a:solidFill>
            <a:srgbClr val="E8C090"/>
          </a:solidFill>
          <a:ln w="12700">
            <a:solidFill>
              <a:srgbClr val="E8C090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1" name="Text 17"/>
          <p:cNvSpPr/>
          <p:nvPr/>
        </p:nvSpPr>
        <p:spPr>
          <a:xfrm>
            <a:off x="4919472" y="2907792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73416"/>
                </a:solidFill>
              </a:rPr>
              <a:t>04</a:t>
            </a:r>
            <a:endParaRPr lang="en-US" sz="2400" dirty="0">
              <a:solidFill>
                <a:srgbClr val="773416"/>
              </a:solidFill>
            </a:endParaRPr>
          </a:p>
        </p:txBody>
      </p:sp>
      <p:sp>
        <p:nvSpPr>
          <p:cNvPr id="22" name="Text 18"/>
          <p:cNvSpPr/>
          <p:nvPr/>
        </p:nvSpPr>
        <p:spPr>
          <a:xfrm>
            <a:off x="4919472" y="3383280"/>
            <a:ext cx="389534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773416"/>
                </a:solidFill>
              </a:rPr>
              <a:t>Cuarta conclusión: transferibilidad, aplicaciones o contribución al campo de la educación científica.</a:t>
            </a:r>
          </a:p>
        </p:txBody>
      </p:sp>
      <p:pic>
        <p:nvPicPr>
          <p:cNvPr id="24" name="Image 0" descr="/home/claude/logo_real.png">
            <a:extLst>
              <a:ext uri="{FF2B5EF4-FFF2-40B4-BE49-F238E27FC236}">
                <a16:creationId xmlns:a16="http://schemas.microsoft.com/office/drawing/2014/main" id="{146A75AB-A543-6C7D-3985-DA2044CD4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392" y="7437"/>
            <a:ext cx="897000" cy="67061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5" name="Text 17"/>
          <p:cNvSpPr/>
          <p:nvPr/>
        </p:nvSpPr>
        <p:spPr>
          <a:xfrm>
            <a:off x="211974" y="4970595"/>
            <a:ext cx="8503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3416"/>
                </a:solidFill>
              </a:rPr>
              <a:t>32 EDCE · Bilbao 2026  |  Autora/Autor et al.</a:t>
            </a:r>
          </a:p>
        </p:txBody>
      </p:sp>
      <p:sp>
        <p:nvSpPr>
          <p:cNvPr id="26" name="Shape 4"/>
          <p:cNvSpPr/>
          <p:nvPr/>
        </p:nvSpPr>
        <p:spPr>
          <a:xfrm>
            <a:off x="0" y="4915316"/>
            <a:ext cx="9144000" cy="0"/>
          </a:xfrm>
          <a:prstGeom prst="line">
            <a:avLst/>
          </a:prstGeom>
          <a:noFill/>
          <a:ln w="15875">
            <a:solidFill>
              <a:srgbClr val="77341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d440ed7-03a5-46ec-ac4e-c2720720b54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59FB7917E256B46A6B68C27517536B3" ma:contentTypeVersion="16" ma:contentTypeDescription="Crear nuevo documento." ma:contentTypeScope="" ma:versionID="2028612cabd26369c980dd1c9e8daee7">
  <xsd:schema xmlns:xsd="http://www.w3.org/2001/XMLSchema" xmlns:xs="http://www.w3.org/2001/XMLSchema" xmlns:p="http://schemas.microsoft.com/office/2006/metadata/properties" xmlns:ns3="ed440ed7-03a5-46ec-ac4e-c2720720b546" targetNamespace="http://schemas.microsoft.com/office/2006/metadata/properties" ma:root="true" ma:fieldsID="3017cdc4c48fddb845b87c6074fddc4a" ns3:_="">
    <xsd:import namespace="ed440ed7-03a5-46ec-ac4e-c2720720b54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440ed7-03a5-46ec-ac4e-c2720720b5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59A23E-2824-4AF6-B807-11818D79A7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C60791-43AB-4359-973C-81C0C7AF5616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ed440ed7-03a5-46ec-ac4e-c2720720b546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9A36960-EC39-4CB7-ADCE-5BC1580120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440ed7-03a5-46ec-ac4e-c2720720b5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5908</TotalTime>
  <Words>444</Words>
  <Application>Microsoft Office PowerPoint</Application>
  <PresentationFormat>Presentación en pantalla (16:9)</PresentationFormat>
  <Paragraphs>97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32 EDCE Bilbao 2026 – Plantilla ponentes</dc:title>
  <dc:subject>PptxGenJS Presentation</dc:subject>
  <dc:creator>PptxGenJS</dc:creator>
  <cp:lastModifiedBy>ARITZ RUIZ GONZALEZ</cp:lastModifiedBy>
  <cp:revision>22</cp:revision>
  <dcterms:created xsi:type="dcterms:W3CDTF">2026-06-04T07:49:26Z</dcterms:created>
  <dcterms:modified xsi:type="dcterms:W3CDTF">2026-06-16T11:50:50Z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0x010100C59FB7917E256B46A6B68C27517536B3</vt:lpwstr>
  </property>
</Properties>
</file>